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77" r:id="rId6"/>
    <p:sldId id="278" r:id="rId7"/>
    <p:sldId id="296" r:id="rId8"/>
    <p:sldId id="280" r:id="rId9"/>
    <p:sldId id="310" r:id="rId10"/>
    <p:sldId id="309" r:id="rId11"/>
    <p:sldId id="295" r:id="rId12"/>
    <p:sldId id="286" r:id="rId13"/>
    <p:sldId id="314" r:id="rId14"/>
    <p:sldId id="313" r:id="rId15"/>
    <p:sldId id="312" r:id="rId16"/>
    <p:sldId id="311" r:id="rId17"/>
    <p:sldId id="293" r:id="rId18"/>
    <p:sldId id="294" r:id="rId19"/>
    <p:sldId id="27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1224" y="-28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05/22/2017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04800" y="4800600"/>
            <a:ext cx="8534400" cy="954107"/>
          </a:xfrm>
          <a:prstGeom prst="rect">
            <a:avLst/>
          </a:prstGeom>
          <a:noFill/>
          <a:ln w="9525">
            <a:noFill/>
            <a:miter lim="800000"/>
            <a:headEnd/>
            <a:tailEnd/>
          </a:ln>
        </p:spPr>
        <p:txBody>
          <a:bodyPr wrap="square">
            <a:spAutoFit/>
          </a:bodyPr>
          <a:lstStyle/>
          <a:p>
            <a:pPr algn="ctr"/>
            <a:r>
              <a:rPr lang="en-US" sz="2800" b="1" dirty="0"/>
              <a:t>Administrative Permit Case Number WADMIN17-0004 </a:t>
            </a:r>
            <a:r>
              <a:rPr lang="en-US" sz="2800" b="1" dirty="0" smtClean="0"/>
              <a:t>Classical Tahoe</a:t>
            </a:r>
            <a:endParaRPr lang="en-US" sz="1200" b="1" dirty="0">
              <a:solidFill>
                <a:srgbClr val="D81F2A"/>
              </a:solidFill>
            </a:endParaRPr>
          </a:p>
        </p:txBody>
      </p:sp>
      <p:sp>
        <p:nvSpPr>
          <p:cNvPr id="5125" name="Text Box 5"/>
          <p:cNvSpPr txBox="1">
            <a:spLocks noChangeArrowheads="1"/>
          </p:cNvSpPr>
          <p:nvPr/>
        </p:nvSpPr>
        <p:spPr bwMode="auto">
          <a:xfrm>
            <a:off x="1101965" y="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June 1, 2017</a:t>
            </a:r>
            <a:endParaRPr lang="en-US" sz="32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143000"/>
            <a:ext cx="4883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895265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0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93373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2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0800"/>
            <a:ext cx="8991600" cy="12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3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457200" y="1143000"/>
            <a:ext cx="8153400" cy="4524315"/>
          </a:xfrm>
          <a:prstGeom prst="rect">
            <a:avLst/>
          </a:prstGeom>
          <a:noFill/>
          <a:ln w="9525">
            <a:noFill/>
            <a:miter lim="800000"/>
            <a:headEnd/>
            <a:tailEnd/>
          </a:ln>
          <a:effectLst/>
        </p:spPr>
        <p:txBody>
          <a:bodyPr wrap="square">
            <a:spAutoFit/>
          </a:bodyPr>
          <a:lstStyle/>
          <a:p>
            <a:pPr algn="just">
              <a:spcBef>
                <a:spcPct val="50000"/>
              </a:spcBef>
            </a:pPr>
            <a:r>
              <a:rPr lang="en-US" sz="3200" dirty="0"/>
              <a:t>Those agencies which reviewed the application recommended conditions in support of approval of the project or provided no comments.   Therefore, after a thorough analysis and review, Administrative Permit Case Number WADMIN17-0004 and the outdoor community event business license application is being recommended for approval with conditions.</a:t>
            </a:r>
            <a:endParaRPr lang="en-US" sz="32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effectLst>
                  <a:outerShdw blurRad="88900" dist="190500" dir="8100000" algn="tr" rotWithShape="0">
                    <a:prstClr val="black">
                      <a:alpha val="90000"/>
                    </a:prstClr>
                  </a:outerShdw>
                </a:effectLst>
              </a:rPr>
              <a:t>Possible Motion</a:t>
            </a:r>
          </a:p>
        </p:txBody>
      </p:sp>
      <p:sp>
        <p:nvSpPr>
          <p:cNvPr id="7" name="Rectangle 3"/>
          <p:cNvSpPr txBox="1">
            <a:spLocks noChangeArrowheads="1"/>
          </p:cNvSpPr>
          <p:nvPr/>
        </p:nvSpPr>
        <p:spPr bwMode="auto">
          <a:xfrm>
            <a:off x="152400" y="1066800"/>
            <a:ext cx="8763000" cy="454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defRPr/>
            </a:pPr>
            <a:r>
              <a:rPr lang="en-US" sz="2600" dirty="0"/>
              <a:t>I move that, after giving reasoned consideration to the information contained in the staff report and information received during the public hearing, the Board of Adjustment approve Administrative Permit Case Number WADMIN17-0004 and the outdoor community event business license application for Classical Tahoe, with the business license conditions included at Exhibit A for this matter, having made all relevant findings in accordance with Washoe County Code Section 110.808.25. I further move to authorize the Director of the Planning and Development Division, Community Services Department to issue the outdoor community event business license when all pre-event  conditions have been </a:t>
            </a:r>
            <a:r>
              <a:rPr lang="en-US" sz="2600" dirty="0" smtClean="0"/>
              <a:t>met.</a:t>
            </a:r>
            <a:endParaRPr kumimoji="0" lang="en-US" sz="2600" b="0" i="0" u="none" strike="noStrike" kern="0" cap="none" spc="0" normalizeH="0" baseline="0" noProof="0" dirty="0">
              <a:ln>
                <a:noFill/>
              </a:ln>
              <a:solidFill>
                <a:srgbClr val="467BB4"/>
              </a:solidFill>
              <a:effectLst/>
              <a:uLnTx/>
              <a:uFillTx/>
            </a:endParaRPr>
          </a:p>
        </p:txBody>
      </p:sp>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66675" y="990600"/>
            <a:ext cx="8991600" cy="5016758"/>
          </a:xfrm>
          <a:prstGeom prst="rect">
            <a:avLst/>
          </a:prstGeom>
          <a:noFill/>
        </p:spPr>
        <p:txBody>
          <a:bodyPr wrap="square" rtlCol="0">
            <a:spAutoFit/>
          </a:bodyPr>
          <a:lstStyle/>
          <a:p>
            <a:pPr algn="just"/>
            <a:r>
              <a:rPr lang="en-US" sz="2000" dirty="0"/>
              <a:t>For possible action, hearing, and discussion to approve an Administrative Permit and outdoor community event business license application, and associated license conditions for Classical Tahoe, an outdoor concert event to be held at the Sierra Nevada College in Incline Village, Nevada on July 28, 29, and 30, August 1, 4, 5, 8, 11 and 12, 2017.  The proposed outdoor concerts will be held between the hours of 5:00 p.m. and 8:30 p.m.  All proposed concerts will be unamplified classical music located within a portable tent erected on the College campus for the event.  Primary participant and spectator parking will be within the College campus (APN: 127-040-10) with additional off-site (overflow) parking at the Incline Village General Improvement District (IVGID) Recreation Facility (APN: 127-040-07), if needed.  Event organizers estimate that approximately 1,300 participants and spectators will take part in the event during any one three-day event period, with a maximum of 500 participants and spectators on any one day of the event.  If approved, authorize the Director of the Planning and Development Division, Community Services Department to issue the outdoor community event business license when all pre-event conditions have been met.</a:t>
            </a:r>
            <a:endParaRPr lang="en-US" sz="1600" dirty="0"/>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3581400" cy="792162"/>
          </a:xfrm>
        </p:spPr>
        <p:txBody>
          <a:bodyPr/>
          <a:lstStyle/>
          <a:p>
            <a:pPr algn="l" eaLnBrk="1" hangingPunct="1"/>
            <a:r>
              <a:rPr lang="en-US" sz="4800" dirty="0" smtClean="0">
                <a:solidFill>
                  <a:schemeClr val="tx1"/>
                </a:solidFill>
                <a:latin typeface="+mn-lt"/>
                <a:ea typeface="+mn-ea"/>
                <a:cs typeface="+mn-cs"/>
              </a:rPr>
              <a:t>Vicinity</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 </a:t>
            </a:r>
            <a:r>
              <a:rPr lang="en-US" sz="4800" dirty="0">
                <a:solidFill>
                  <a:schemeClr val="tx1"/>
                </a:solidFill>
                <a:latin typeface="+mn-lt"/>
                <a:ea typeface="+mn-ea"/>
                <a:cs typeface="+mn-cs"/>
              </a:rPr>
              <a:t>Map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76199"/>
            <a:ext cx="5105400" cy="660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3960813" cy="838200"/>
          </a:xfrm>
        </p:spPr>
        <p:txBody>
          <a:bodyPr/>
          <a:lstStyle/>
          <a:p>
            <a:pPr algn="l"/>
            <a:r>
              <a:rPr lang="en-US" sz="4800" dirty="0" smtClean="0">
                <a:solidFill>
                  <a:schemeClr val="tx1"/>
                </a:solidFill>
                <a:latin typeface="+mn-lt"/>
                <a:ea typeface="+mn-ea"/>
                <a:cs typeface="+mn-cs"/>
              </a:rPr>
              <a:t>Site </a:t>
            </a:r>
            <a:r>
              <a:rPr lang="en-US" sz="4800" dirty="0" smtClean="0">
                <a:solidFill>
                  <a:schemeClr val="tx1"/>
                </a:solidFill>
                <a:latin typeface="+mn-lt"/>
                <a:ea typeface="+mn-ea"/>
                <a:cs typeface="+mn-cs"/>
              </a:rPr>
              <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Plan</a:t>
            </a:r>
            <a:endParaRPr lang="en-US" sz="4800" dirty="0">
              <a:solidFill>
                <a:schemeClr val="tx1"/>
              </a:solidFill>
              <a:latin typeface="+mn-lt"/>
              <a:ea typeface="+mn-ea"/>
              <a:cs typeface="+mn-cs"/>
            </a:endParaRPr>
          </a:p>
        </p:txBody>
      </p:sp>
      <p:sp>
        <p:nvSpPr>
          <p:cNvPr id="3" name="Content Placeholder 2"/>
          <p:cNvSpPr>
            <a:spLocks noGrp="1"/>
          </p:cNvSpPr>
          <p:nvPr>
            <p:ph idx="1"/>
          </p:nvPr>
        </p:nvSpPr>
        <p:spPr>
          <a:xfrm>
            <a:off x="1141413" y="1601788"/>
            <a:ext cx="7772400" cy="4114800"/>
          </a:xfrm>
        </p:spPr>
        <p:txBody>
          <a:bodyPr/>
          <a:lstStyle/>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398"/>
            <a:ext cx="4946648" cy="65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3" name="TextBox 2"/>
          <p:cNvSpPr txBox="1"/>
          <p:nvPr/>
        </p:nvSpPr>
        <p:spPr>
          <a:xfrm>
            <a:off x="304800" y="1143000"/>
            <a:ext cx="853440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Concerts: July </a:t>
            </a:r>
            <a:r>
              <a:rPr lang="en-US" sz="3200" dirty="0"/>
              <a:t>28, 29, and 30, August 1, 4, 5, 8, 11 and 12, 2017.  </a:t>
            </a:r>
            <a:endParaRPr lang="en-US" sz="3200" dirty="0" smtClean="0"/>
          </a:p>
          <a:p>
            <a:pPr marL="285750" indent="-285750">
              <a:buFont typeface="Arial" panose="020B0604020202020204" pitchFamily="34" charset="0"/>
              <a:buChar char="•"/>
            </a:pPr>
            <a:r>
              <a:rPr lang="en-US" sz="3200" dirty="0" smtClean="0"/>
              <a:t>Between </a:t>
            </a:r>
            <a:r>
              <a:rPr lang="en-US" sz="3200" dirty="0"/>
              <a:t>the hours of 5:00 p.m. and 8:30 p.m. </a:t>
            </a:r>
            <a:endParaRPr lang="en-US" sz="3200" dirty="0" smtClean="0"/>
          </a:p>
          <a:p>
            <a:pPr marL="285750" indent="-285750">
              <a:buFont typeface="Arial" panose="020B0604020202020204" pitchFamily="34" charset="0"/>
              <a:buChar char="•"/>
            </a:pPr>
            <a:r>
              <a:rPr lang="en-US" sz="3200" dirty="0" smtClean="0"/>
              <a:t>Unamplified </a:t>
            </a:r>
            <a:r>
              <a:rPr lang="en-US" sz="3200" dirty="0"/>
              <a:t>classical music located within a portable tent erected on the College </a:t>
            </a:r>
            <a:r>
              <a:rPr lang="en-US" sz="3200" dirty="0" smtClean="0"/>
              <a:t>campus</a:t>
            </a:r>
          </a:p>
          <a:p>
            <a:pPr marL="285750" indent="-285750">
              <a:buFont typeface="Arial" panose="020B0604020202020204" pitchFamily="34" charset="0"/>
              <a:buChar char="•"/>
            </a:pPr>
            <a:r>
              <a:rPr lang="en-US" sz="3200" dirty="0" smtClean="0"/>
              <a:t>Participant </a:t>
            </a:r>
            <a:r>
              <a:rPr lang="en-US" sz="3200" dirty="0"/>
              <a:t>and spectator parking will be within the College campus with additional off-site (overflow) parking at the Incline Village General Improvement District (IVGID) Recreation </a:t>
            </a:r>
            <a:r>
              <a:rPr lang="en-US" sz="3200" dirty="0" smtClean="0"/>
              <a:t>Facility</a:t>
            </a:r>
            <a:endParaRPr lang="en-US" sz="3200" dirty="0"/>
          </a:p>
        </p:txBody>
      </p:sp>
    </p:spTree>
    <p:extLst>
      <p:ext uri="{BB962C8B-B14F-4D97-AF65-F5344CB8AC3E}">
        <p14:creationId xmlns:p14="http://schemas.microsoft.com/office/powerpoint/2010/main" val="1892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228600" y="1143000"/>
            <a:ext cx="8610600" cy="3539430"/>
          </a:xfrm>
          <a:prstGeom prst="rect">
            <a:avLst/>
          </a:prstGeom>
          <a:noFill/>
        </p:spPr>
        <p:txBody>
          <a:bodyPr wrap="square" rtlCol="0">
            <a:spAutoFit/>
          </a:bodyPr>
          <a:lstStyle/>
          <a:p>
            <a:pPr marL="342900" indent="-342900">
              <a:buFont typeface="Arial" panose="020B0604020202020204" pitchFamily="34" charset="0"/>
              <a:buChar char="•"/>
            </a:pPr>
            <a:r>
              <a:rPr lang="en-US" sz="4000" dirty="0" smtClean="0"/>
              <a:t>Parking, sanitation, food preparation, traffic have all been addressed by appropriate conditions of approval.</a:t>
            </a:r>
            <a:endParaRPr lang="en-US" sz="4000" dirty="0"/>
          </a:p>
          <a:p>
            <a:pPr marL="342900" indent="-342900">
              <a:buFont typeface="Arial" panose="020B0604020202020204" pitchFamily="34" charset="0"/>
              <a:buChar char="•"/>
            </a:pPr>
            <a:r>
              <a:rPr lang="en-US" sz="4000" dirty="0"/>
              <a:t>Substantially similar to previous-years </a:t>
            </a:r>
            <a:r>
              <a:rPr lang="en-US" sz="4000" dirty="0" smtClean="0"/>
              <a:t>events.</a:t>
            </a:r>
            <a:endParaRPr lang="en-US" sz="4000" dirty="0"/>
          </a:p>
          <a:p>
            <a:endParaRPr lang="en-US" sz="2400" dirty="0"/>
          </a:p>
        </p:txBody>
      </p:sp>
    </p:spTree>
    <p:extLst>
      <p:ext uri="{BB962C8B-B14F-4D97-AF65-F5344CB8AC3E}">
        <p14:creationId xmlns:p14="http://schemas.microsoft.com/office/powerpoint/2010/main" val="8760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2050" name="Picture 2" descr="H:\My Documents\2017 Cases\2017_Administrative_Permits\WADMIN17-0004_Classical_Tahoe\WADMIN17-0004_Notice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518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88187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19200" y="0"/>
            <a:ext cx="7696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3233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2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dcmitype/"/>
    <ds:schemaRef ds:uri="http://schemas.microsoft.com/sharepoint/v3/fields"/>
    <ds:schemaRef ds:uri="http://schemas.microsoft.com/office/infopath/2007/PartnerControls"/>
    <ds:schemaRef ds:uri="http://purl.org/dc/terms/"/>
    <ds:schemaRef ds:uri="http://schemas.microsoft.com/office/2006/metadata/properties"/>
    <ds:schemaRef ds:uri="http://schemas.microsoft.com/sharepoint/v3"/>
    <ds:schemaRef ds:uri="http://schemas.microsoft.com/office/2006/documentManagement/types"/>
    <ds:schemaRef ds:uri="a94d8b85-37e1-4d17-8d55-8b7d207932bb"/>
    <ds:schemaRef ds:uri="http://schemas.openxmlformats.org/package/2006/metadata/core-properties"/>
    <ds:schemaRef ds:uri="CEA9126C-A9B1-4F4A-855C-DD0F845697D2"/>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1401</TotalTime>
  <Words>529</Words>
  <Application>Microsoft Office PowerPoint</Application>
  <PresentationFormat>On-screen Show (4:3)</PresentationFormat>
  <Paragraphs>32</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PowerPoint_Template_2015</vt:lpstr>
      <vt:lpstr>PowerPoint Presentation</vt:lpstr>
      <vt:lpstr>Case Description</vt:lpstr>
      <vt:lpstr>Vicinity  Map</vt:lpstr>
      <vt:lpstr>Site  Plan</vt:lpstr>
      <vt:lpstr>Background</vt:lpstr>
      <vt:lpstr>Analysis</vt:lpstr>
      <vt:lpstr>PowerPoint Presentation</vt:lpstr>
      <vt:lpstr>PowerPoint Presentation</vt:lpstr>
      <vt:lpstr>PowerPoint Presentation</vt:lpstr>
      <vt:lpstr>PowerPoint Presentation</vt:lpstr>
      <vt:lpstr>PowerPoint Presentation</vt:lpstr>
      <vt:lpstr>PowerPoint Presentation</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Pelham, Roger</cp:lastModifiedBy>
  <cp:revision>37</cp:revision>
  <cp:lastPrinted>2014-10-07T22:54:33Z</cp:lastPrinted>
  <dcterms:created xsi:type="dcterms:W3CDTF">2015-09-25T21:46:02Z</dcterms:created>
  <dcterms:modified xsi:type="dcterms:W3CDTF">2017-05-22T15:48:27Z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